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0" r:id="rId13"/>
    <p:sldId id="268" r:id="rId14"/>
    <p:sldId id="271" r:id="rId15"/>
    <p:sldId id="261" r:id="rId16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E79397-A0AB-C902-6FE9-DA57C49874FC}" v="709" dt="2025-05-05T13:10:49.71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70508" y="533527"/>
            <a:ext cx="5704332" cy="3646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70508" y="1249426"/>
            <a:ext cx="6464934" cy="18548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vika-23-1.github.io/-/.&#8203;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263774"/>
              </p:ext>
            </p:extLst>
          </p:nvPr>
        </p:nvGraphicFramePr>
        <p:xfrm>
          <a:off x="843635" y="192897"/>
          <a:ext cx="9304654" cy="6377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856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89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34160">
                <a:tc gridSpan="2">
                  <a:txBody>
                    <a:bodyPr/>
                    <a:lstStyle/>
                    <a:p>
                      <a:pPr marL="1914525" algn="ctr">
                        <a:lnSpc>
                          <a:spcPts val="1530"/>
                        </a:lnSpc>
                      </a:pP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Министерство</a:t>
                      </a:r>
                      <a:r>
                        <a:rPr sz="14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науки</a:t>
                      </a:r>
                      <a:r>
                        <a:rPr sz="140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высшего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образования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Республики</a:t>
                      </a:r>
                      <a:r>
                        <a:rPr sz="140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Казахстан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2892425" marR="967740" algn="ctr">
                        <a:lnSpc>
                          <a:spcPts val="1800"/>
                        </a:lnSpc>
                        <a:spcBef>
                          <a:spcPts val="80"/>
                        </a:spcBef>
                      </a:pP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Северо-Казахстанский</a:t>
                      </a:r>
                      <a:r>
                        <a:rPr sz="14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государственный</a:t>
                      </a:r>
                      <a:r>
                        <a:rPr sz="14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университет</a:t>
                      </a:r>
                      <a:r>
                        <a:rPr sz="14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им.</a:t>
                      </a:r>
                      <a:r>
                        <a:rPr sz="14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М.</a:t>
                      </a:r>
                      <a:r>
                        <a:rPr sz="140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Козыбаева 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Факультет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инженерии</a:t>
                      </a:r>
                      <a:r>
                        <a:rPr sz="14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цифровых</a:t>
                      </a:r>
                      <a:r>
                        <a:rPr sz="1400" spc="-4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технологий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Кафедра</a:t>
                      </a:r>
                      <a:r>
                        <a:rPr sz="1400" spc="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«Информационно-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коммуникационные</a:t>
                      </a:r>
                      <a:r>
                        <a:rPr sz="140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технологии»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7875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ТВОРЧЕСКИЙ</a:t>
                      </a:r>
                      <a:r>
                        <a:rPr sz="1400" spc="-8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ПРОЕКТ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1916430" algn="ctr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по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дисциплине:</a:t>
                      </a:r>
                      <a:r>
                        <a:rPr sz="14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Протоколы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</a:t>
                      </a:r>
                      <a:r>
                        <a:rPr sz="14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интерфейсы</a:t>
                      </a:r>
                      <a:r>
                        <a:rPr sz="14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компьютерных</a:t>
                      </a:r>
                      <a:r>
                        <a:rPr sz="14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систем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err="1">
                          <a:latin typeface="Times New Roman"/>
                          <a:cs typeface="Times New Roman"/>
                        </a:rPr>
                        <a:t>На</a:t>
                      </a:r>
                      <a:r>
                        <a:rPr sz="14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err="1">
                          <a:latin typeface="Times New Roman"/>
                          <a:cs typeface="Times New Roman"/>
                        </a:rPr>
                        <a:t>тему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: «</a:t>
                      </a:r>
                      <a:r>
                        <a:rPr lang="en-US" sz="1400" b="0" i="0" u="none" strike="noStrike" noProof="0" err="1">
                          <a:solidFill>
                            <a:schemeClr val="tx1"/>
                          </a:solidFill>
                          <a:latin typeface="Times New Roman"/>
                        </a:rPr>
                        <a:t>Разработка</a:t>
                      </a:r>
                      <a:r>
                        <a:rPr lang="en-US" sz="1400" b="0" i="0" u="none" strike="noStrike" noProof="0" dirty="0">
                          <a:solidFill>
                            <a:schemeClr val="tx1"/>
                          </a:solidFill>
                          <a:latin typeface="Times New Roman"/>
                        </a:rPr>
                        <a:t> </a:t>
                      </a:r>
                      <a:r>
                        <a:rPr lang="en-US" sz="1400" b="0" i="0" u="none" strike="noStrike" noProof="0" err="1">
                          <a:solidFill>
                            <a:schemeClr val="tx1"/>
                          </a:solidFill>
                          <a:latin typeface="Times New Roman"/>
                        </a:rPr>
                        <a:t>веб-интерфейса</a:t>
                      </a:r>
                      <a:r>
                        <a:rPr lang="en-US" sz="1400" b="0" i="0" u="none" strike="noStrike" noProof="0" dirty="0">
                          <a:solidFill>
                            <a:schemeClr val="tx1"/>
                          </a:solidFill>
                          <a:latin typeface="Times New Roman"/>
                        </a:rPr>
                        <a:t> </a:t>
                      </a:r>
                      <a:r>
                        <a:rPr lang="en-US" sz="1400" b="0" i="0" u="none" strike="noStrike" noProof="0" err="1">
                          <a:solidFill>
                            <a:schemeClr val="tx1"/>
                          </a:solidFill>
                          <a:latin typeface="Times New Roman"/>
                        </a:rPr>
                        <a:t>магазина</a:t>
                      </a:r>
                      <a:r>
                        <a:rPr lang="en-US" sz="1400" b="0" i="0" u="none" strike="noStrike" noProof="0" dirty="0">
                          <a:solidFill>
                            <a:schemeClr val="tx1"/>
                          </a:solidFill>
                          <a:latin typeface="Times New Roman"/>
                        </a:rPr>
                        <a:t> </a:t>
                      </a:r>
                      <a:r>
                        <a:rPr lang="en-US" sz="1400" b="0" i="0" u="none" strike="noStrike" noProof="0" err="1">
                          <a:solidFill>
                            <a:schemeClr val="tx1"/>
                          </a:solidFill>
                          <a:latin typeface="Times New Roman"/>
                        </a:rPr>
                        <a:t>одежды</a:t>
                      </a:r>
                      <a:r>
                        <a:rPr lang="en-US" sz="1400" b="0" i="0" u="none" strike="noStrike" noProof="0" dirty="0">
                          <a:solidFill>
                            <a:schemeClr val="tx1"/>
                          </a:solidFill>
                          <a:latin typeface="Times New Roman"/>
                        </a:rPr>
                        <a:t> «</a:t>
                      </a:r>
                      <a:r>
                        <a:rPr lang="en-US" sz="1400" b="0" i="0" u="none" strike="noStrike" noProof="0" err="1">
                          <a:solidFill>
                            <a:schemeClr val="tx1"/>
                          </a:solidFill>
                          <a:latin typeface="Times New Roman"/>
                        </a:rPr>
                        <a:t>Петля</a:t>
                      </a:r>
                      <a:r>
                        <a:rPr lang="en-US" sz="1400" b="0" i="0" u="none" strike="noStrike" noProof="0" dirty="0">
                          <a:solidFill>
                            <a:schemeClr val="tx1"/>
                          </a:solidFill>
                          <a:latin typeface="Times New Roman"/>
                        </a:rPr>
                        <a:t> </a:t>
                      </a:r>
                      <a:r>
                        <a:rPr lang="en-US" sz="1400" b="0" i="0" u="none" strike="noStrike" noProof="0" err="1">
                          <a:solidFill>
                            <a:schemeClr val="tx1"/>
                          </a:solidFill>
                          <a:latin typeface="Times New Roman"/>
                        </a:rPr>
                        <a:t>моды</a:t>
                      </a:r>
                      <a:r>
                        <a:rPr lang="en-US" sz="1400" b="0" i="0" u="none" strike="noStrike" noProof="0" dirty="0">
                          <a:solidFill>
                            <a:schemeClr val="tx1"/>
                          </a:solidFill>
                          <a:latin typeface="Times New Roman"/>
                        </a:rPr>
                        <a:t>»</a:t>
                      </a:r>
                    </a:p>
                    <a:p>
                      <a:pPr marL="1917700" lvl="0" algn="ctr">
                        <a:lnSpc>
                          <a:spcPct val="100000"/>
                        </a:lnSpc>
                        <a:buNone/>
                      </a:pPr>
                      <a:endParaRPr sz="1400" spc="-1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2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31750" marR="3439795">
                        <a:lnSpc>
                          <a:spcPct val="107100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Выполнил</a:t>
                      </a:r>
                      <a:r>
                        <a:rPr sz="1400" spc="-6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25" dirty="0" err="1">
                          <a:latin typeface="Times New Roman"/>
                          <a:cs typeface="Times New Roman"/>
                        </a:rPr>
                        <a:t>студент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dirty="0" err="1">
                          <a:latin typeface="Times New Roman"/>
                          <a:cs typeface="Times New Roman"/>
                        </a:rPr>
                        <a:t>группы</a:t>
                      </a:r>
                      <a:r>
                        <a:rPr sz="14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ru-RU" sz="1400" spc="-10" dirty="0">
                          <a:latin typeface="Times New Roman"/>
                          <a:cs typeface="Times New Roman"/>
                        </a:rPr>
                        <a:t>ИС-23-1</a:t>
                      </a:r>
                      <a:endParaRPr sz="1400" spc="-25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R="24130" algn="r">
                        <a:lnSpc>
                          <a:spcPct val="100000"/>
                        </a:lnSpc>
                      </a:pPr>
                      <a:r>
                        <a:rPr lang="ru-RU" sz="1400" spc="-20" dirty="0">
                          <a:latin typeface="Times New Roman"/>
                          <a:cs typeface="Times New Roman"/>
                        </a:rPr>
                        <a:t>Курышева В.В.</a:t>
                      </a:r>
                      <a:endParaRPr sz="14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981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4813300">
                        <a:lnSpc>
                          <a:spcPts val="1605"/>
                        </a:lnSpc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Петропавловск,</a:t>
                      </a:r>
                      <a:r>
                        <a:rPr sz="1400" spc="-8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400" spc="-20" dirty="0">
                          <a:latin typeface="Times New Roman"/>
                          <a:cs typeface="Times New Roman"/>
                        </a:rPr>
                        <a:t>2025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102B361-253E-EEE5-E667-E94B17AD7E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571" t="3949" r="4917" b="-273"/>
          <a:stretch/>
        </p:blipFill>
        <p:spPr>
          <a:xfrm>
            <a:off x="3800217" y="3433661"/>
            <a:ext cx="7708955" cy="2992194"/>
          </a:xfrm>
          <a:prstGeom prst="rect">
            <a:avLst/>
          </a:prstGeom>
        </p:spPr>
      </p:pic>
      <p:pic>
        <p:nvPicPr>
          <p:cNvPr id="4" name="Рисунок 3" descr="Изображение выглядит как текст, одежда, рукописный текст, плащ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A71F355-91D6-4FD3-E28A-5E34368F58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56" t="3145" r="-231" b="-459"/>
          <a:stretch/>
        </p:blipFill>
        <p:spPr>
          <a:xfrm>
            <a:off x="744774" y="435735"/>
            <a:ext cx="7894501" cy="29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552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AF6BEAA-D42F-6744-CA02-4438DC948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F3D0FF8-6D69-405A-3611-DE27854BD093}"/>
              </a:ext>
            </a:extLst>
          </p:cNvPr>
          <p:cNvSpPr txBox="1"/>
          <p:nvPr/>
        </p:nvSpPr>
        <p:spPr>
          <a:xfrm>
            <a:off x="588777" y="597279"/>
            <a:ext cx="11436510" cy="1120820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algn="l"/>
            <a:r>
              <a:rPr lang="en-US" dirty="0">
                <a:latin typeface="Times New Roman"/>
                <a:cs typeface="Times New Roman"/>
              </a:rPr>
              <a:t>5. </a:t>
            </a:r>
            <a:r>
              <a:rPr lang="en-US" b="1" err="1">
                <a:latin typeface="Times New Roman"/>
                <a:cs typeface="Times New Roman"/>
              </a:rPr>
              <a:t>Фотогалерея</a:t>
            </a:r>
            <a:endParaRPr lang="ru-RU">
              <a:latin typeface="Times New Roman"/>
              <a:cs typeface="Times New Roman"/>
            </a:endParaRPr>
          </a:p>
          <a:p>
            <a:pPr marL="342900" indent="-342900" algn="l">
              <a:buChar char="•"/>
            </a:pPr>
            <a:r>
              <a:rPr lang="en-US" err="1">
                <a:latin typeface="Times New Roman"/>
                <a:cs typeface="Times New Roman"/>
              </a:rPr>
              <a:t>Реализована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err="1">
                <a:latin typeface="Times New Roman"/>
                <a:cs typeface="Times New Roman"/>
              </a:rPr>
              <a:t>фотогалерея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err="1">
                <a:latin typeface="Times New Roman"/>
                <a:cs typeface="Times New Roman"/>
              </a:rPr>
              <a:t>товаров</a:t>
            </a:r>
            <a:r>
              <a:rPr lang="en-US" dirty="0">
                <a:latin typeface="Times New Roman"/>
                <a:cs typeface="Times New Roman"/>
              </a:rPr>
              <a:t> с </a:t>
            </a:r>
            <a:r>
              <a:rPr lang="en-US" err="1">
                <a:latin typeface="Times New Roman"/>
                <a:cs typeface="Times New Roman"/>
              </a:rPr>
              <a:t>возможностью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err="1">
                <a:latin typeface="Times New Roman"/>
                <a:cs typeface="Times New Roman"/>
              </a:rPr>
              <a:t>просмотра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err="1">
                <a:latin typeface="Times New Roman"/>
                <a:cs typeface="Times New Roman"/>
              </a:rPr>
              <a:t>изображений</a:t>
            </a:r>
            <a:r>
              <a:rPr lang="en-US" dirty="0">
                <a:latin typeface="Times New Roman"/>
                <a:cs typeface="Times New Roman"/>
              </a:rPr>
              <a:t> в </a:t>
            </a:r>
            <a:r>
              <a:rPr lang="en-US" err="1">
                <a:latin typeface="Times New Roman"/>
                <a:cs typeface="Times New Roman"/>
              </a:rPr>
              <a:t>увеличенном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err="1">
                <a:latin typeface="Times New Roman"/>
                <a:cs typeface="Times New Roman"/>
              </a:rPr>
              <a:t>формате</a:t>
            </a:r>
            <a:r>
              <a:rPr lang="en-US" dirty="0">
                <a:latin typeface="Times New Roman"/>
                <a:cs typeface="Times New Roman"/>
              </a:rPr>
              <a:t>.</a:t>
            </a:r>
          </a:p>
          <a:p>
            <a:pPr algn="l"/>
            <a:endParaRPr lang="en-US" dirty="0">
              <a:latin typeface="Times New Roman"/>
              <a:cs typeface="Times New Roman"/>
            </a:endParaRPr>
          </a:p>
          <a:p>
            <a:pPr algn="l"/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3" name="Рисунок 2" descr="Изображение выглядит как снимок экрана, искусство, мультфильм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6CCEA49-F07A-D957-53AA-13C654611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187" y="1468211"/>
            <a:ext cx="10639425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99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5957210-14ED-D547-F60E-6AE63B2CE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D0466A1-D5F7-670E-2718-364B099F0FFD}"/>
              </a:ext>
            </a:extLst>
          </p:cNvPr>
          <p:cNvSpPr txBox="1"/>
          <p:nvPr/>
        </p:nvSpPr>
        <p:spPr>
          <a:xfrm>
            <a:off x="588777" y="597279"/>
            <a:ext cx="11436510" cy="1397819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6. </a:t>
            </a:r>
            <a:r>
              <a:rPr lang="en-US" b="1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Динамическое</a:t>
            </a:r>
            <a:r>
              <a:rPr lang="en-US" b="1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b="1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содержимое</a:t>
            </a:r>
            <a:r>
              <a:rPr lang="en-US" b="1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с </a:t>
            </a:r>
            <a:r>
              <a:rPr lang="en-US" b="1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использованием</a:t>
            </a:r>
            <a:r>
              <a:rPr lang="en-US" b="1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DHTML</a:t>
            </a:r>
            <a:endParaRPr lang="en-US" dirty="0">
              <a:solidFill>
                <a:schemeClr val="tx1"/>
              </a:solidFill>
              <a:latin typeface="Times New Roman"/>
              <a:ea typeface="Calibri"/>
              <a:cs typeface="Calibri"/>
            </a:endParaRPr>
          </a:p>
          <a:p>
            <a:pPr marL="342900" indent="-342900" algn="l">
              <a:buChar char="•"/>
            </a:pP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На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сайте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используются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элементы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DHTML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для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создания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интерактивных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компонентов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,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таких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как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выпадающие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списки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.</a:t>
            </a:r>
          </a:p>
          <a:p>
            <a:pPr algn="l"/>
            <a:b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</a:br>
            <a:endParaRPr lang="en-US">
              <a:solidFill>
                <a:schemeClr val="tx1"/>
              </a:solidFill>
              <a:latin typeface="Times New Roman"/>
              <a:ea typeface="Calibri"/>
              <a:cs typeface="Calibri"/>
            </a:endParaRPr>
          </a:p>
        </p:txBody>
      </p:sp>
      <p:pic>
        <p:nvPicPr>
          <p:cNvPr id="3" name="Рисунок 2" descr="Изображение выглядит как текст, одежда, снимок экрана, мод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024D7FB-8A57-A359-D817-81A802476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085" y="1710957"/>
            <a:ext cx="7957458" cy="445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57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40558DE-D9C3-6386-981E-62473568E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E2DAE78-786A-A0AD-C6E9-23BD047BFE91}"/>
              </a:ext>
            </a:extLst>
          </p:cNvPr>
          <p:cNvSpPr txBox="1"/>
          <p:nvPr/>
        </p:nvSpPr>
        <p:spPr>
          <a:xfrm>
            <a:off x="588777" y="597279"/>
            <a:ext cx="11436510" cy="1674817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algn="l"/>
            <a:endParaRPr lang="en-US" dirty="0">
              <a:solidFill>
                <a:schemeClr val="tx1"/>
              </a:solidFill>
              <a:latin typeface="Times New Roman"/>
              <a:ea typeface="Calibri"/>
              <a:cs typeface="Calibri"/>
            </a:endParaRPr>
          </a:p>
          <a:p>
            <a:pPr algn="l"/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7. </a:t>
            </a:r>
            <a:r>
              <a:rPr lang="en-US" b="1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Динамическое</a:t>
            </a:r>
            <a:r>
              <a:rPr lang="en-US" b="1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содержимое</a:t>
            </a:r>
            <a:r>
              <a:rPr lang="en-US" b="1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с </a:t>
            </a:r>
            <a:r>
              <a:rPr lang="en-US" b="1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использованием</a:t>
            </a:r>
            <a:r>
              <a:rPr lang="en-US" b="1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JavaScript и </a:t>
            </a:r>
            <a:r>
              <a:rPr lang="en-US" b="1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график</a:t>
            </a:r>
            <a:r>
              <a:rPr lang="en-US" b="1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Chart.js</a:t>
            </a:r>
            <a:endParaRPr lang="en-US" dirty="0">
              <a:solidFill>
                <a:schemeClr val="tx1"/>
              </a:solidFill>
              <a:latin typeface="Times New Roman"/>
              <a:ea typeface="Calibri"/>
              <a:cs typeface="Calibri"/>
            </a:endParaRPr>
          </a:p>
          <a:p>
            <a:pPr marL="342900" indent="-342900" algn="l">
              <a:buChar char="•"/>
            </a:pPr>
            <a:r>
              <a:rPr lang="en-US" b="1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JavaScript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Используется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для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обработки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событий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таких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как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добавление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товаров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в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корзину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и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переключение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тем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оформления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Chart.js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: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На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отдельной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странице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представлен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тематический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график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,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отображающий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,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например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,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статистику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продаж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или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популярность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товаров</a:t>
            </a:r>
            <a:r>
              <a:rPr lang="en-US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.</a:t>
            </a:r>
            <a:endParaRPr lang="en-US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3" name="Рисунок 2" descr="Изображение выглядит как текст, снимок экрана, Шрифт, дисплей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3CA01BE-35F7-C294-CFE1-4F83FF9EA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668570"/>
            <a:ext cx="9154886" cy="320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836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текст, снимок экрана, диаграмм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9455F3E-C30B-5383-455C-A7D60898B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57" y="370114"/>
            <a:ext cx="9397886" cy="611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237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шаблон, Графика, пиксель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E56B2D6-D687-6C05-EE63-CB618B843C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2" r="-2" b="-2"/>
          <a:stretch/>
        </p:blipFill>
        <p:spPr>
          <a:xfrm>
            <a:off x="6614236" y="1273322"/>
            <a:ext cx="5052475" cy="50653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A7B724-C047-A0DD-96CA-9181E0D4460D}"/>
              </a:ext>
            </a:extLst>
          </p:cNvPr>
          <p:cNvSpPr txBox="1"/>
          <p:nvPr/>
        </p:nvSpPr>
        <p:spPr>
          <a:xfrm>
            <a:off x="1059083" y="827590"/>
            <a:ext cx="7816769" cy="11114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>
              <a:lnSpc>
                <a:spcPts val="1500"/>
              </a:lnSpc>
            </a:pPr>
            <a:r>
              <a:rPr lang="en-US" dirty="0">
                <a:latin typeface="Times New Roman"/>
                <a:cs typeface="Arial"/>
              </a:rPr>
              <a:t>8. </a:t>
            </a:r>
            <a:r>
              <a:rPr lang="en-US" b="1" err="1">
                <a:latin typeface="Times New Roman"/>
                <a:cs typeface="Arial"/>
              </a:rPr>
              <a:t>Публикация</a:t>
            </a:r>
            <a:r>
              <a:rPr lang="en-US" b="1" dirty="0">
                <a:latin typeface="Times New Roman"/>
                <a:cs typeface="Arial"/>
              </a:rPr>
              <a:t> в </a:t>
            </a:r>
            <a:r>
              <a:rPr lang="en-US" b="1" err="1">
                <a:latin typeface="Times New Roman"/>
                <a:cs typeface="Arial"/>
              </a:rPr>
              <a:t>сети</a:t>
            </a:r>
            <a:r>
              <a:rPr lang="en-US" b="1" dirty="0">
                <a:latin typeface="Times New Roman"/>
                <a:cs typeface="Arial"/>
              </a:rPr>
              <a:t> </a:t>
            </a:r>
            <a:r>
              <a:rPr lang="en-US" b="1" err="1">
                <a:latin typeface="Times New Roman"/>
                <a:cs typeface="Arial"/>
              </a:rPr>
              <a:t>Интернет</a:t>
            </a:r>
            <a:r>
              <a:rPr lang="en-US" dirty="0">
                <a:latin typeface="Times New Roman"/>
                <a:cs typeface="Arial"/>
              </a:rPr>
              <a:t>​</a:t>
            </a:r>
            <a:endParaRPr lang="en-US" dirty="0">
              <a:solidFill>
                <a:srgbClr val="000000"/>
              </a:solidFill>
              <a:latin typeface="Times New Roman"/>
              <a:cs typeface="Arial"/>
            </a:endParaRPr>
          </a:p>
          <a:p>
            <a:pPr>
              <a:lnSpc>
                <a:spcPts val="1500"/>
              </a:lnSpc>
            </a:pPr>
            <a:endParaRPr lang="en-US" dirty="0">
              <a:latin typeface="Times New Roman"/>
              <a:cs typeface="Arial"/>
            </a:endParaRPr>
          </a:p>
          <a:p>
            <a:pPr marL="228600" indent="-228600" rtl="0">
              <a:lnSpc>
                <a:spcPts val="1650"/>
              </a:lnSpc>
              <a:buFont typeface="Arial,Sans-Serif"/>
              <a:buChar char="•"/>
            </a:pPr>
            <a:r>
              <a:rPr lang="en-US" dirty="0" err="1">
                <a:latin typeface="Times New Roman"/>
                <a:cs typeface="Arial"/>
              </a:rPr>
              <a:t>Сайт</a:t>
            </a:r>
            <a:r>
              <a:rPr lang="en-US" dirty="0">
                <a:latin typeface="Times New Roman"/>
                <a:cs typeface="Arial"/>
              </a:rPr>
              <a:t> </a:t>
            </a:r>
            <a:r>
              <a:rPr lang="en-US" dirty="0" err="1">
                <a:latin typeface="Times New Roman"/>
                <a:cs typeface="Arial"/>
              </a:rPr>
              <a:t>успешно</a:t>
            </a:r>
            <a:r>
              <a:rPr lang="en-US" dirty="0">
                <a:latin typeface="Times New Roman"/>
                <a:cs typeface="Arial"/>
              </a:rPr>
              <a:t> </a:t>
            </a:r>
            <a:r>
              <a:rPr lang="en-US" dirty="0" err="1">
                <a:latin typeface="Times New Roman"/>
                <a:cs typeface="Arial"/>
              </a:rPr>
              <a:t>размещен</a:t>
            </a:r>
            <a:r>
              <a:rPr lang="en-US" dirty="0">
                <a:latin typeface="Times New Roman"/>
                <a:cs typeface="Arial"/>
              </a:rPr>
              <a:t> в </a:t>
            </a:r>
            <a:r>
              <a:rPr lang="en-US" dirty="0" err="1">
                <a:latin typeface="Times New Roman"/>
                <a:cs typeface="Arial"/>
              </a:rPr>
              <a:t>сети</a:t>
            </a:r>
            <a:r>
              <a:rPr lang="en-US" dirty="0">
                <a:latin typeface="Times New Roman"/>
                <a:cs typeface="Arial"/>
              </a:rPr>
              <a:t> </a:t>
            </a:r>
            <a:r>
              <a:rPr lang="en-US" dirty="0" err="1">
                <a:latin typeface="Times New Roman"/>
                <a:cs typeface="Arial"/>
              </a:rPr>
              <a:t>по</a:t>
            </a:r>
            <a:r>
              <a:rPr lang="en-US" dirty="0">
                <a:latin typeface="Times New Roman"/>
                <a:cs typeface="Arial"/>
              </a:rPr>
              <a:t> </a:t>
            </a:r>
            <a:r>
              <a:rPr lang="en-US" dirty="0" err="1">
                <a:latin typeface="Times New Roman"/>
                <a:cs typeface="Arial"/>
              </a:rPr>
              <a:t>адресу</a:t>
            </a:r>
            <a:r>
              <a:rPr lang="en-US" dirty="0">
                <a:latin typeface="Times New Roman"/>
                <a:cs typeface="Arial"/>
              </a:rPr>
              <a:t>: </a:t>
            </a:r>
            <a:r>
              <a:rPr lang="en-US" u="sng" dirty="0">
                <a:solidFill>
                  <a:srgbClr val="000000"/>
                </a:solidFill>
                <a:latin typeface="Times New Roman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https://vika-23-1.github.io/-/</a:t>
            </a:r>
            <a:r>
              <a:rPr lang="en-US" dirty="0">
                <a:latin typeface="Times New Roman"/>
                <a:cs typeface="Arial"/>
                <a:hlinkClick r:id="rId3"/>
              </a:rPr>
              <a:t>.​</a:t>
            </a:r>
          </a:p>
          <a:p>
            <a:pPr>
              <a:lnSpc>
                <a:spcPts val="1650"/>
              </a:lnSpc>
            </a:pPr>
            <a:endParaRPr lang="en-US" dirty="0">
              <a:latin typeface="Times New Roman"/>
              <a:cs typeface="Arial"/>
            </a:endParaRPr>
          </a:p>
          <a:p>
            <a:pPr marL="12700" indent="-228600" rtl="0">
              <a:lnSpc>
                <a:spcPts val="1500"/>
              </a:lnSpc>
              <a:buFont typeface="Arial,Sans-Serif"/>
              <a:buChar char="•"/>
            </a:pPr>
            <a:r>
              <a:rPr lang="en-US" i="1" dirty="0" err="1">
                <a:latin typeface="Times New Roman"/>
                <a:cs typeface="Arial"/>
              </a:rPr>
              <a:t>Также</a:t>
            </a:r>
            <a:r>
              <a:rPr lang="en-US" i="1" dirty="0">
                <a:latin typeface="Times New Roman"/>
                <a:cs typeface="Arial"/>
              </a:rPr>
              <a:t> </a:t>
            </a:r>
            <a:r>
              <a:rPr lang="en-US" i="1" dirty="0" err="1">
                <a:latin typeface="Times New Roman"/>
                <a:cs typeface="Arial"/>
              </a:rPr>
              <a:t>сосздан</a:t>
            </a:r>
            <a:r>
              <a:rPr lang="en-US" i="1" dirty="0">
                <a:latin typeface="Times New Roman"/>
                <a:cs typeface="Arial"/>
              </a:rPr>
              <a:t> QR </a:t>
            </a:r>
            <a:r>
              <a:rPr lang="en-US" i="1" dirty="0" err="1">
                <a:latin typeface="Times New Roman"/>
                <a:cs typeface="Arial"/>
              </a:rPr>
              <a:t>код</a:t>
            </a:r>
            <a:endParaRPr lang="en-US" dirty="0">
              <a:latin typeface="Times New Roman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5427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0508" y="648713"/>
            <a:ext cx="6377727" cy="354789"/>
          </a:xfrm>
          <a:prstGeom prst="rect">
            <a:avLst/>
          </a:prstGeom>
        </p:spPr>
        <p:txBody>
          <a:bodyPr vert="horz" wrap="square" lIns="0" tIns="77038" rIns="0" bIns="0" rtlCol="0" anchor="t">
            <a:spAutoFit/>
          </a:bodyPr>
          <a:lstStyle/>
          <a:p>
            <a:pPr marL="3512820">
              <a:lnSpc>
                <a:spcPct val="100000"/>
              </a:lnSpc>
              <a:spcBef>
                <a:spcPts val="100"/>
              </a:spcBef>
            </a:pPr>
            <a:r>
              <a:rPr b="1" dirty="0"/>
              <a:t>Актуальность</a:t>
            </a:r>
            <a:r>
              <a:rPr b="1" spc="-75" dirty="0"/>
              <a:t> </a:t>
            </a:r>
            <a:r>
              <a:rPr b="1" spc="-10" dirty="0"/>
              <a:t>проекта</a:t>
            </a:r>
            <a:endParaRPr lang="ru-RU" b="1"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491530" y="1147128"/>
            <a:ext cx="11325787" cy="3072444"/>
          </a:xfrm>
          <a:prstGeom prst="rect">
            <a:avLst/>
          </a:prstGeom>
        </p:spPr>
        <p:txBody>
          <a:bodyPr vert="horz" wrap="square" lIns="0" tIns="15240" rIns="0" bIns="0" rtlCol="0" anchor="t">
            <a:spAutoFit/>
          </a:bodyPr>
          <a:lstStyle/>
          <a:p>
            <a:pPr algn="just"/>
            <a:r>
              <a:rPr lang="en-US" b="1" spc="-20" err="1">
                <a:solidFill>
                  <a:schemeClr val="tx1"/>
                </a:solidFill>
                <a:latin typeface="Times New Roman"/>
                <a:cs typeface="Times New Roman"/>
              </a:rPr>
              <a:t>Создание</a:t>
            </a:r>
            <a:r>
              <a:rPr lang="en-US" b="1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20" err="1">
                <a:solidFill>
                  <a:schemeClr val="tx1"/>
                </a:solidFill>
                <a:latin typeface="Times New Roman"/>
                <a:cs typeface="Times New Roman"/>
              </a:rPr>
              <a:t>современного</a:t>
            </a:r>
            <a:r>
              <a:rPr lang="en-US" b="1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20" err="1">
                <a:solidFill>
                  <a:schemeClr val="tx1"/>
                </a:solidFill>
                <a:latin typeface="Times New Roman"/>
                <a:cs typeface="Times New Roman"/>
              </a:rPr>
              <a:t>сайта</a:t>
            </a:r>
            <a:r>
              <a:rPr lang="en-US" b="1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20" err="1">
                <a:solidFill>
                  <a:schemeClr val="tx1"/>
                </a:solidFill>
                <a:latin typeface="Times New Roman"/>
                <a:cs typeface="Times New Roman"/>
              </a:rPr>
              <a:t>для</a:t>
            </a:r>
            <a:r>
              <a:rPr lang="en-US" b="1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20" err="1">
                <a:solidFill>
                  <a:schemeClr val="tx1"/>
                </a:solidFill>
                <a:latin typeface="Times New Roman"/>
                <a:cs typeface="Times New Roman"/>
              </a:rPr>
              <a:t>бренда</a:t>
            </a:r>
            <a:r>
              <a:rPr lang="en-US" b="1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20" err="1">
                <a:solidFill>
                  <a:schemeClr val="tx1"/>
                </a:solidFill>
                <a:latin typeface="Times New Roman"/>
                <a:cs typeface="Times New Roman"/>
              </a:rPr>
              <a:t>одежды</a:t>
            </a:r>
            <a:r>
              <a:rPr lang="en-US" b="1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—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это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логичный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необходимый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шаг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в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условиях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цифровой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экономики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роста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интереса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к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онлайн-шопингу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.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Покупатели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сегодня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ожидают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удобства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быстроты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доступа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к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информации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в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любое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время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и с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любого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устройства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ru-RU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just"/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Онлайн-платформа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предоставляет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возможность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расширить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охват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аудитории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предлагая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товары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не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только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в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пределах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одного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региона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но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всей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стране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или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даже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за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её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пределами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.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Это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особенно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важно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для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молодых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брендов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стремящихся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увеличить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свою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узнаваемость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привлечь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новых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клиентов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just"/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Кроме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того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интернет-магазин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работает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круглосуточно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обеспечивая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постоянную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доступность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продукции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для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покупателей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.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Это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повышает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уровень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сервиса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удовлетворённости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20" err="1">
                <a:solidFill>
                  <a:schemeClr val="tx1"/>
                </a:solidFill>
                <a:latin typeface="Times New Roman"/>
                <a:cs typeface="Times New Roman"/>
              </a:rPr>
              <a:t>клиентов</a:t>
            </a:r>
            <a:r>
              <a:rPr lang="en-US" spc="-2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just"/>
            <a:endParaRPr lang="en-US" spc="-2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just"/>
            <a:endParaRPr lang="en-US" b="1" spc="-2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12700" marR="5080" algn="just">
              <a:lnSpc>
                <a:spcPct val="98900"/>
              </a:lnSpc>
              <a:spcBef>
                <a:spcPts val="120"/>
              </a:spcBef>
            </a:pPr>
            <a:endParaRPr i="1" spc="-2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105C7797-0B43-9C89-8080-9C71F542BFEE}"/>
              </a:ext>
            </a:extLst>
          </p:cNvPr>
          <p:cNvSpPr txBox="1"/>
          <p:nvPr/>
        </p:nvSpPr>
        <p:spPr>
          <a:xfrm>
            <a:off x="491531" y="3574895"/>
            <a:ext cx="11697925" cy="1954381"/>
          </a:xfrm>
          <a:prstGeom prst="rect">
            <a:avLst/>
          </a:prstGeom>
        </p:spPr>
        <p:txBody>
          <a:bodyPr vert="horz" wrap="square" lIns="0" tIns="15240" rIns="0" bIns="0" rtlCol="0" anchor="t">
            <a:spAutoFit/>
          </a:bodyPr>
          <a:lstStyle/>
          <a:p>
            <a:pPr algn="l"/>
            <a:r>
              <a:rPr lang="ru-RU" b="1" dirty="0">
                <a:latin typeface="Times New Roman"/>
                <a:cs typeface="Times New Roman"/>
              </a:rPr>
              <a:t>Актуальность проекта:</a:t>
            </a:r>
            <a:endParaRPr lang="ru-RU" dirty="0">
              <a:latin typeface="Times New Roman"/>
              <a:cs typeface="Times New Roman"/>
            </a:endParaRPr>
          </a:p>
          <a:p>
            <a:pPr marL="342900" indent="-342900" algn="l">
              <a:buFont typeface="Arial"/>
              <a:buChar char="•"/>
            </a:pPr>
            <a:r>
              <a:rPr lang="ru-RU" dirty="0">
                <a:latin typeface="Times New Roman"/>
                <a:cs typeface="Times New Roman"/>
              </a:rPr>
              <a:t>Онлайн-продажи одежды стремительно растут, и покупатели ожидают удобного и быстрого сервиса.</a:t>
            </a:r>
          </a:p>
          <a:p>
            <a:pPr marL="342900" indent="-342900" algn="l">
              <a:buFont typeface="Arial"/>
              <a:buChar char="•"/>
            </a:pPr>
            <a:r>
              <a:rPr lang="ru-RU" dirty="0">
                <a:latin typeface="Times New Roman"/>
                <a:cs typeface="Times New Roman"/>
              </a:rPr>
              <a:t>Сайт обеспечивает круглосуточный доступ к продукции, расширяя охват аудитории.</a:t>
            </a:r>
          </a:p>
          <a:p>
            <a:pPr marL="342900" indent="-342900" algn="l">
              <a:buFont typeface="Arial"/>
              <a:buChar char="•"/>
            </a:pPr>
            <a:r>
              <a:rPr lang="ru-RU" dirty="0">
                <a:latin typeface="Times New Roman"/>
                <a:cs typeface="Times New Roman"/>
              </a:rPr>
              <a:t>Современный веб-интерфейс укрепляет доверие к бренду и повышает его узнаваемость.</a:t>
            </a:r>
          </a:p>
          <a:p>
            <a:pPr marL="342900" indent="-342900" algn="l">
              <a:buFont typeface="Arial"/>
              <a:buChar char="•"/>
            </a:pPr>
            <a:r>
              <a:rPr lang="ru-RU" dirty="0">
                <a:latin typeface="Times New Roman"/>
                <a:cs typeface="Times New Roman"/>
              </a:rPr>
              <a:t>Автоматизация процессов заказа и оплаты повышает эффективность бизнеса</a:t>
            </a:r>
          </a:p>
          <a:p>
            <a:endParaRPr lang="ru-RU" b="1" dirty="0"/>
          </a:p>
          <a:p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0508" y="870225"/>
            <a:ext cx="10471262" cy="1133644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algn="l"/>
            <a:r>
              <a:rPr lang="ru-RU" b="1" spc="-10" dirty="0"/>
              <a:t>Цель проекта</a:t>
            </a:r>
            <a:r>
              <a:rPr lang="ru-RU" spc="-10" dirty="0"/>
              <a:t> — разработка интерактивной информационно-поисковой системы для сайта одежды, обеспечивающей удобный выбор товаров, поиск по параметрам и оформление заказов пользователями</a:t>
            </a:r>
            <a:br>
              <a:rPr lang="ru-RU" spc="-10" dirty="0"/>
            </a:br>
            <a:r>
              <a:rPr lang="ru-RU" spc="-10" dirty="0"/>
              <a:t> в адаптивном веб-интерфейсе.</a:t>
            </a:r>
            <a:endParaRPr lang="ru-RU" dirty="0"/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ru-RU" i="1" spc="-1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1270508" y="1816496"/>
            <a:ext cx="8529422" cy="2838213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algn="l">
              <a:spcBef>
                <a:spcPct val="20000"/>
              </a:spcBef>
              <a:tabLst>
                <a:tab pos="681990" algn="l"/>
              </a:tabLst>
            </a:pPr>
            <a:endParaRPr lang="en-US" spc="-10" dirty="0">
              <a:solidFill>
                <a:srgbClr val="323232"/>
              </a:solidFill>
              <a:ea typeface="Calibri"/>
              <a:cs typeface="Calibri"/>
            </a:endParaRPr>
          </a:p>
          <a:p>
            <a:pPr algn="l">
              <a:tabLst>
                <a:tab pos="681990" algn="l"/>
              </a:tabLst>
            </a:pPr>
            <a:r>
              <a:rPr lang="en-US" b="1" spc="-10" err="1">
                <a:solidFill>
                  <a:srgbClr val="323232"/>
                </a:solidFill>
                <a:ea typeface="Calibri"/>
              </a:rPr>
              <a:t>Задачи</a:t>
            </a:r>
            <a:r>
              <a:rPr lang="en-US" b="1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b="1" spc="-10" err="1">
                <a:solidFill>
                  <a:srgbClr val="323232"/>
                </a:solidFill>
                <a:ea typeface="Calibri"/>
              </a:rPr>
              <a:t>проекта</a:t>
            </a:r>
            <a:r>
              <a:rPr lang="en-US" b="1" spc="-10" dirty="0">
                <a:solidFill>
                  <a:srgbClr val="323232"/>
                </a:solidFill>
                <a:ea typeface="Calibri"/>
              </a:rPr>
              <a:t>:</a:t>
            </a:r>
            <a:br>
              <a:rPr lang="en-US" b="1" spc="-10" dirty="0">
                <a:solidFill>
                  <a:srgbClr val="323232"/>
                </a:solidFill>
                <a:ea typeface="Calibri"/>
              </a:rPr>
            </a:br>
            <a:r>
              <a:rPr lang="en-US" spc="-10" dirty="0">
                <a:solidFill>
                  <a:srgbClr val="323232"/>
                </a:solidFill>
                <a:ea typeface="Calibri"/>
              </a:rPr>
              <a:t> •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Разработать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3 и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более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логических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раздела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с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единым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UI-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дизайном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;</a:t>
            </a:r>
            <a:br>
              <a:rPr lang="en-US" spc="-10" dirty="0">
                <a:ea typeface="Calibri"/>
              </a:rPr>
            </a:br>
            <a:r>
              <a:rPr lang="en-US" spc="-10" dirty="0">
                <a:solidFill>
                  <a:srgbClr val="323232"/>
                </a:solidFill>
                <a:ea typeface="Calibri"/>
              </a:rPr>
              <a:t> •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Обеспечить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адаптивность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интерфейса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под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мобильные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и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десктопные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устройства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;</a:t>
            </a:r>
            <a:br>
              <a:rPr lang="en-US" spc="-10" dirty="0">
                <a:ea typeface="Calibri"/>
              </a:rPr>
            </a:br>
            <a:r>
              <a:rPr lang="en-US" spc="-10" dirty="0">
                <a:solidFill>
                  <a:srgbClr val="323232"/>
                </a:solidFill>
                <a:ea typeface="Calibri"/>
              </a:rPr>
              <a:t> •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Реализовать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таблицы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,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фотогалерею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,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анимации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и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график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с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использованием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Chart.js;</a:t>
            </a:r>
            <a:br>
              <a:rPr lang="en-US" spc="-10" dirty="0">
                <a:ea typeface="Calibri"/>
              </a:rPr>
            </a:br>
            <a:r>
              <a:rPr lang="en-US" spc="-10" dirty="0">
                <a:solidFill>
                  <a:srgbClr val="323232"/>
                </a:solidFill>
                <a:ea typeface="Calibri"/>
              </a:rPr>
              <a:t> •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Настроить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хранение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данных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заказов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в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браузере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(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localStorage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);</a:t>
            </a:r>
            <a:br>
              <a:rPr lang="en-US" spc="-10" dirty="0">
                <a:ea typeface="Calibri"/>
              </a:rPr>
            </a:br>
            <a:r>
              <a:rPr lang="en-US" spc="-10" dirty="0">
                <a:solidFill>
                  <a:srgbClr val="323232"/>
                </a:solidFill>
                <a:ea typeface="Calibri"/>
              </a:rPr>
              <a:t> •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Обеспечить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публикацию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проекта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на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GitHub Pages;</a:t>
            </a:r>
            <a:br>
              <a:rPr lang="en-US" spc="-10" dirty="0">
                <a:ea typeface="Calibri"/>
              </a:rPr>
            </a:br>
            <a:r>
              <a:rPr lang="en-US" spc="-10" dirty="0">
                <a:solidFill>
                  <a:srgbClr val="323232"/>
                </a:solidFill>
                <a:ea typeface="Calibri"/>
              </a:rPr>
              <a:t> •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Внедрить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интерактивные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элементы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: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кнопки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,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фильтры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,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уведомления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;</a:t>
            </a:r>
            <a:br>
              <a:rPr lang="en-US" spc="-10" dirty="0">
                <a:ea typeface="Calibri"/>
              </a:rPr>
            </a:br>
            <a:r>
              <a:rPr lang="en-US" spc="-10" dirty="0">
                <a:solidFill>
                  <a:srgbClr val="323232"/>
                </a:solidFill>
                <a:ea typeface="Calibri"/>
              </a:rPr>
              <a:t> •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Обеспечить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навигацию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и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обратную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связь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между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разделами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 </a:t>
            </a:r>
            <a:r>
              <a:rPr lang="en-US" spc="-10" err="1">
                <a:solidFill>
                  <a:srgbClr val="323232"/>
                </a:solidFill>
                <a:ea typeface="Calibri"/>
              </a:rPr>
              <a:t>сайта</a:t>
            </a:r>
            <a:r>
              <a:rPr lang="en-US" spc="-10" dirty="0">
                <a:solidFill>
                  <a:srgbClr val="323232"/>
                </a:solidFill>
                <a:ea typeface="Calibri"/>
              </a:rPr>
              <a:t>.</a:t>
            </a:r>
            <a:endParaRPr lang="en-US"/>
          </a:p>
          <a:p>
            <a:pPr algn="l">
              <a:spcBef>
                <a:spcPct val="20000"/>
              </a:spcBef>
              <a:tabLst>
                <a:tab pos="681355" algn="l"/>
              </a:tabLst>
            </a:pPr>
            <a:endParaRPr lang="en-US" b="1" spc="-10" dirty="0">
              <a:solidFill>
                <a:srgbClr val="323232"/>
              </a:solidFill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7459" y="548500"/>
            <a:ext cx="10057193" cy="1964640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1.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Три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логических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раздела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1800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с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единым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дизайном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двумя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темами</a:t>
            </a:r>
            <a:endParaRPr lang="en-US" b="1" spc="-1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l">
              <a:buFont typeface="Arial"/>
              <a:buChar char="•"/>
            </a:pP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На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сайте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есть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11 HTML-</a:t>
            </a:r>
            <a:r>
              <a:rPr lang="en-US" spc="-10" err="1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страниц</a:t>
            </a:r>
            <a:endParaRPr lang="en-US" spc="-1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 algn="l">
              <a:buFont typeface="Arial"/>
              <a:buChar char="•"/>
            </a:pP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Основных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функциональных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страниц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: 7</a:t>
            </a:r>
            <a:endParaRPr 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 algn="l">
              <a:buFont typeface="Arial"/>
              <a:buChar char="•"/>
            </a:pP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Карточек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товаров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: 3</a:t>
            </a:r>
            <a:endParaRPr 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 algn="l">
              <a:buFont typeface="Arial"/>
              <a:buChar char="•"/>
            </a:pPr>
            <a:r>
              <a:rPr lang="en-US" spc="-10" dirty="0" err="1">
                <a:solidFill>
                  <a:schemeClr val="tx1"/>
                </a:solidFill>
                <a:latin typeface="Times New Roman"/>
                <a:cs typeface="Times New Roman"/>
              </a:rPr>
              <a:t>Вспомогательные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: 1 (404.html)</a:t>
            </a: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342900" indent="-342900" algn="l">
              <a:buFont typeface="Arial"/>
              <a:buChar char="•"/>
            </a:pP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Все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страницы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оформлены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в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едином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дизайне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связаны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навигацией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</a:p>
          <a:p>
            <a:pPr marL="12700" marR="5080">
              <a:spcBef>
                <a:spcPts val="100"/>
              </a:spcBef>
            </a:pPr>
            <a:endParaRPr lang="en-US" spc="-1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3" name="Рисунок 2" descr="Изображение выглядит как текст, одежда, Человеческое лицо, улыб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7D59A85-081A-C5A8-4856-5A0520108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90" y="2394130"/>
            <a:ext cx="8230566" cy="40501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4A175B8-FB13-F680-5543-27F36DCF2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C35F799-770A-9CD6-D936-960BA99F0BD6}"/>
              </a:ext>
            </a:extLst>
          </p:cNvPr>
          <p:cNvSpPr txBox="1"/>
          <p:nvPr/>
        </p:nvSpPr>
        <p:spPr>
          <a:xfrm>
            <a:off x="664977" y="619050"/>
            <a:ext cx="11524560" cy="1410643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algn="l"/>
            <a:r>
              <a:rPr lang="en-US" dirty="0">
                <a:latin typeface="Times New Roman"/>
                <a:cs typeface="Times New Roman"/>
              </a:rPr>
              <a:t>2. </a:t>
            </a:r>
            <a:r>
              <a:rPr lang="en-US" b="1" err="1">
                <a:latin typeface="Times New Roman"/>
                <a:cs typeface="Times New Roman"/>
              </a:rPr>
              <a:t>Адаптивный</a:t>
            </a:r>
            <a:r>
              <a:rPr lang="en-US" b="1" dirty="0">
                <a:latin typeface="Times New Roman"/>
                <a:cs typeface="Times New Roman"/>
              </a:rPr>
              <a:t> UX-</a:t>
            </a:r>
            <a:r>
              <a:rPr lang="en-US" b="1" err="1">
                <a:latin typeface="Times New Roman"/>
                <a:cs typeface="Times New Roman"/>
              </a:rPr>
              <a:t>дизайн</a:t>
            </a:r>
            <a:endParaRPr lang="ru-RU" err="1">
              <a:latin typeface="Times New Roman"/>
              <a:cs typeface="Times New Roman"/>
            </a:endParaRPr>
          </a:p>
          <a:p>
            <a:pPr marL="342900" indent="-342900" algn="l">
              <a:buChar char="•"/>
            </a:pP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Сайт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адаптирован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для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различных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устройств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включая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компьютеры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мобильные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телефоны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342900" indent="-342900" algn="l">
              <a:buChar char="•"/>
            </a:pP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Используются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современные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подходы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к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адаптивному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дизайну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обеспечивая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удобство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использования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на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разных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экранах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12700" marR="5080">
              <a:spcBef>
                <a:spcPts val="100"/>
              </a:spcBef>
            </a:pPr>
            <a:endParaRPr lang="en-US" spc="-1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4" name="Рисунок 3" descr="Изображение выглядит как текст, снимок экрана, одежда, курт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51C2F30-7C54-8713-0A94-DD93B602D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6375" y="1828801"/>
            <a:ext cx="2216195" cy="4789715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одежда, Выкройка (дизайн одежды), Дизайн одежды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73041F1-E020-0F0B-B361-6A0591208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143" y="1828119"/>
            <a:ext cx="7075715" cy="381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640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D6266B7-6354-5D1D-6984-5031D4902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B6149C6-1CB7-64EC-9271-AF92281A9A32}"/>
              </a:ext>
            </a:extLst>
          </p:cNvPr>
          <p:cNvSpPr txBox="1"/>
          <p:nvPr/>
        </p:nvSpPr>
        <p:spPr>
          <a:xfrm>
            <a:off x="588777" y="597279"/>
            <a:ext cx="11214662" cy="1674817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algn="l"/>
            <a:r>
              <a:rPr lang="en-US" b="1" dirty="0">
                <a:latin typeface="Times New Roman"/>
                <a:cs typeface="Times New Roman"/>
              </a:rPr>
              <a:t>3.Интерфейс </a:t>
            </a:r>
            <a:r>
              <a:rPr lang="en-US" b="1" err="1">
                <a:latin typeface="Times New Roman"/>
                <a:cs typeface="Times New Roman"/>
              </a:rPr>
              <a:t>каждого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b="1" err="1">
                <a:latin typeface="Times New Roman"/>
                <a:cs typeface="Times New Roman"/>
              </a:rPr>
              <a:t>раздела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b="1" err="1">
                <a:latin typeface="Times New Roman"/>
                <a:cs typeface="Times New Roman"/>
              </a:rPr>
              <a:t>содержит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b="1" err="1">
                <a:latin typeface="Times New Roman"/>
                <a:cs typeface="Times New Roman"/>
              </a:rPr>
              <a:t>необходимые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b="1" err="1">
                <a:latin typeface="Times New Roman"/>
                <a:cs typeface="Times New Roman"/>
              </a:rPr>
              <a:t>элементы</a:t>
            </a:r>
            <a:endParaRPr lang="ru-RU">
              <a:latin typeface="Times New Roman"/>
              <a:cs typeface="Times New Roman"/>
            </a:endParaRPr>
          </a:p>
          <a:p>
            <a:pPr marL="342900" indent="-342900" algn="l">
              <a:buChar char="•"/>
            </a:pP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Логотип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название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системы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: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Присутствуют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на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всех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страницах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342900" indent="-342900" algn="l">
              <a:buChar char="•"/>
            </a:pP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Глобальное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меню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: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Обеспечивает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навигацию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по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разделам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сайта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342900" indent="-342900" algn="l">
              <a:buChar char="•"/>
            </a:pP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Навигационная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информация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: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Отображается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текущий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раздел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342900" indent="-342900" algn="l">
              <a:buChar char="•"/>
            </a:pP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Название</a:t>
            </a:r>
            <a:r>
              <a:rPr lang="en-US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b="1" spc="-10" err="1">
                <a:solidFill>
                  <a:schemeClr val="tx1"/>
                </a:solidFill>
                <a:latin typeface="Times New Roman"/>
                <a:cs typeface="Times New Roman"/>
              </a:rPr>
              <a:t>раздела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: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Четко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обозначено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на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каждой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pc="-10" err="1">
                <a:solidFill>
                  <a:schemeClr val="tx1"/>
                </a:solidFill>
                <a:latin typeface="Times New Roman"/>
                <a:cs typeface="Times New Roman"/>
              </a:rPr>
              <a:t>странице</a:t>
            </a:r>
            <a:r>
              <a:rPr lang="en-US" spc="-10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l"/>
            <a:endParaRPr lang="en-US" spc="-1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4" name="Рисунок 3" descr="Изображение выглядит как текст, одежда, человек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CC3B4C9-51E7-6B0F-8F1F-3F8A93538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427" y="2276170"/>
            <a:ext cx="10062120" cy="412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23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текст, снимок экрана, программное обеспечение, дисплей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3E198DE-3D19-8B79-CF1B-86B43C5348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38" t="7937" r="6937" b="7460"/>
          <a:stretch/>
        </p:blipFill>
        <p:spPr>
          <a:xfrm>
            <a:off x="1349829" y="544286"/>
            <a:ext cx="9461200" cy="580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655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3206E9A-9DEE-ADFA-F56D-54F272B77A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99" r="6445" b="-207"/>
          <a:stretch/>
        </p:blipFill>
        <p:spPr>
          <a:xfrm>
            <a:off x="1121228" y="668521"/>
            <a:ext cx="9960434" cy="5270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51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8CB6222-C41C-A233-3CEA-62E682003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528C8A7-2294-9A46-AD67-C25225EEBE02}"/>
              </a:ext>
            </a:extLst>
          </p:cNvPr>
          <p:cNvSpPr txBox="1"/>
          <p:nvPr/>
        </p:nvSpPr>
        <p:spPr>
          <a:xfrm>
            <a:off x="588777" y="597279"/>
            <a:ext cx="11436510" cy="1674817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algn="l"/>
            <a:r>
              <a:rPr lang="en-US" dirty="0">
                <a:latin typeface="Times New Roman"/>
                <a:cs typeface="Times New Roman"/>
              </a:rPr>
              <a:t>4. </a:t>
            </a:r>
            <a:r>
              <a:rPr lang="en-US" b="1" err="1">
                <a:latin typeface="Times New Roman"/>
                <a:cs typeface="Times New Roman"/>
              </a:rPr>
              <a:t>Красивая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b="1" err="1">
                <a:latin typeface="Times New Roman"/>
                <a:cs typeface="Times New Roman"/>
              </a:rPr>
              <a:t>таблица</a:t>
            </a:r>
            <a:r>
              <a:rPr lang="en-US" b="1" dirty="0">
                <a:latin typeface="Times New Roman"/>
                <a:cs typeface="Times New Roman"/>
              </a:rPr>
              <a:t> и </a:t>
            </a:r>
            <a:r>
              <a:rPr lang="en-US" b="1" err="1">
                <a:latin typeface="Times New Roman"/>
                <a:cs typeface="Times New Roman"/>
              </a:rPr>
              <a:t>список</a:t>
            </a:r>
            <a:r>
              <a:rPr lang="en-US" b="1" dirty="0">
                <a:latin typeface="Times New Roman"/>
                <a:cs typeface="Times New Roman"/>
              </a:rPr>
              <a:t> с </a:t>
            </a:r>
            <a:r>
              <a:rPr lang="en-US" b="1" err="1">
                <a:latin typeface="Times New Roman"/>
                <a:cs typeface="Times New Roman"/>
              </a:rPr>
              <a:t>художественными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b="1" err="1">
                <a:latin typeface="Times New Roman"/>
                <a:cs typeface="Times New Roman"/>
              </a:rPr>
              <a:t>маркерами</a:t>
            </a:r>
            <a:endParaRPr lang="ru-RU">
              <a:latin typeface="Times New Roman"/>
              <a:cs typeface="Times New Roman"/>
            </a:endParaRPr>
          </a:p>
          <a:p>
            <a:pPr marL="342900" indent="-342900" algn="l">
              <a:buChar char="•"/>
            </a:pPr>
            <a:r>
              <a:rPr lang="en-US" b="1" err="1">
                <a:solidFill>
                  <a:schemeClr val="tx1"/>
                </a:solidFill>
                <a:latin typeface="Times New Roman"/>
                <a:cs typeface="Times New Roman"/>
              </a:rPr>
              <a:t>Таблицы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: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На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страницах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товаров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представлены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стилизованные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таблицы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размеров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оформленные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с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помощью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CSS.</a:t>
            </a:r>
          </a:p>
          <a:p>
            <a:pPr marL="342900" indent="-342900" algn="l">
              <a:buChar char="•"/>
            </a:pPr>
            <a:r>
              <a:rPr lang="en-US" b="1" err="1">
                <a:solidFill>
                  <a:schemeClr val="tx1"/>
                </a:solidFill>
                <a:latin typeface="Times New Roman"/>
                <a:cs typeface="Times New Roman"/>
              </a:rPr>
              <a:t>Списки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: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Используются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списки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с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нестандартными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маркерами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что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придает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сайту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индивидуальность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err="1">
                <a:solidFill>
                  <a:schemeClr val="tx1"/>
                </a:solidFill>
                <a:latin typeface="Times New Roman"/>
                <a:cs typeface="Times New Roman"/>
              </a:rPr>
              <a:t>Анимации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: Применены CSS-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анимации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и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переходы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для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улучшения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пользовательского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/>
                <a:cs typeface="Times New Roman"/>
              </a:rPr>
              <a:t>опыта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</a:p>
          <a:p>
            <a:pPr algn="l"/>
            <a:endParaRPr lang="en-US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5" name="Рисунок 4" descr="Изображение выглядит как одежда, текст, Выкройка (дизайн одежды), текстил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DF6CC613-565E-9FB8-C329-04FC78991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8" y="2104840"/>
            <a:ext cx="8686800" cy="413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865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Широкоэкранный</PresentationFormat>
  <Slides>15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Office Theme</vt:lpstr>
      <vt:lpstr>Презентация PowerPoint</vt:lpstr>
      <vt:lpstr>Актуальность проекта</vt:lpstr>
      <vt:lpstr>Цель проекта — разработка интерактивной информационно-поисковой системы для сайта одежды, обеспечивающей удобный выбор товаров, поиск по параметрам и оформление заказов пользователями  в адаптивном веб-интерфейсе.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revision>245</cp:revision>
  <dcterms:created xsi:type="dcterms:W3CDTF">2025-05-05T11:38:20Z</dcterms:created>
  <dcterms:modified xsi:type="dcterms:W3CDTF">2025-05-05T13:13:41Z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2025-04-29T00:00:00Z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2025-05-05T00:00:00Z</vt:filetime>
  </property>
  <property fmtid="{D5CDD505-2E9C-101B-9397-08002B2CF9AE}" pid="5" name="Producer">
    <vt:lpwstr>Microsoft® PowerPoint® 2016</vt:lpwstr>
  </property>
</Properties>
</file>